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63" r:id="rId5"/>
    <p:sldId id="265" r:id="rId6"/>
    <p:sldId id="264" r:id="rId7"/>
    <p:sldId id="267" r:id="rId8"/>
    <p:sldId id="266" r:id="rId9"/>
    <p:sldId id="260"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D5EF21-6DE2-4B56-9BCF-86DD6D9B876C}" v="290" dt="2023-12-11T08:03:24.649"/>
    <p1510:client id="{2CF651AF-77A4-4F10-A837-ED2EDD1E4DD3}" v="190" dt="2023-12-10T23:00:20.171"/>
    <p1510:client id="{469ECE38-D3AC-41F9-993B-1895DA3183B1}" v="1" dt="2023-12-06T06:01:46.868"/>
    <p1510:client id="{6ECCFD40-7678-4057-936D-70A8B11542E1}" v="1" dt="2023-12-06T21:23:24.277"/>
    <p1510:client id="{6F5B1F88-9AC4-428A-9400-E48B6AC0F418}" v="113" dt="2023-12-11T09:22:35.382"/>
    <p1510:client id="{7F302499-7C10-40D2-900D-8B60C129E92E}" v="111" dt="2023-12-11T06:40:00.267"/>
    <p1510:client id="{92BE6763-0479-4808-B3E2-1F2317AA924E}" v="92" dt="2023-12-06T06:07:04.079"/>
    <p1510:client id="{A4430FC7-9901-48C0-8EC4-9633BC136956}" v="3" dt="2023-12-11T08:56:27.525"/>
    <p1510:client id="{A9058FD4-785C-475A-9CD8-5026630BA959}" v="490" dt="2023-12-11T08:56:13.559"/>
    <p1510:client id="{D079BAAF-E53F-494F-B948-33E675C459C6}" v="27" dt="2023-12-10T22:20:08.614"/>
    <p1510:client id="{E393C741-2D39-4C4D-A90F-C9E2890109AE}" v="3" dt="2023-12-11T21:08:45.310"/>
    <p1510:client id="{EF66172C-1B19-4FCE-AC1F-75B52A085BDF}" v="230" dt="2023-12-11T09:52:04.685"/>
    <p1510:client id="{F82E71C8-0E8E-4CA8-9DDB-7EC3ED0DFA40}" v="33" dt="2023-12-11T07:24:22.4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9652112-105E-45C0-A911-78C1A7F54674}"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19407659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652112-105E-45C0-A911-78C1A7F54674}" type="datetimeFigureOut">
              <a:rPr lang="en-US" smtClean="0"/>
              <a:t>12/14/2023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3949917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9652112-105E-45C0-A911-78C1A7F54674}"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33926753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9652112-105E-45C0-A911-78C1A7F54674}"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C02A8C-B57D-4F36-AD36-4605DB40175F}"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1515509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9652112-105E-45C0-A911-78C1A7F54674}"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27081652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9652112-105E-45C0-A911-78C1A7F54674}" type="datetimeFigureOut">
              <a:rPr lang="en-US" smtClean="0"/>
              <a:t>12/14/2023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38512354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9652112-105E-45C0-A911-78C1A7F54674}" type="datetimeFigureOut">
              <a:rPr lang="en-US" smtClean="0"/>
              <a:t>12/14/2023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19505600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652112-105E-45C0-A911-78C1A7F54674}"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131182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652112-105E-45C0-A911-78C1A7F54674}"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3300188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49652112-105E-45C0-A911-78C1A7F54674}"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1801309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9652112-105E-45C0-A911-78C1A7F54674}" type="datetimeFigureOut">
              <a:rPr lang="en-US" smtClean="0"/>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2626200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9652112-105E-45C0-A911-78C1A7F54674}" type="datetimeFigureOut">
              <a:rPr lang="en-US" smtClean="0"/>
              <a:t>12/14/2023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7662437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9652112-105E-45C0-A911-78C1A7F54674}" type="datetimeFigureOut">
              <a:rPr lang="en-US" smtClean="0"/>
              <a:t>12/14/2023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3334720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9652112-105E-45C0-A911-78C1A7F54674}" type="datetimeFigureOut">
              <a:rPr lang="en-US" smtClean="0"/>
              <a:t>12/14/2023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3871439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9652112-105E-45C0-A911-78C1A7F54674}" type="datetimeFigureOut">
              <a:rPr lang="en-US" smtClean="0"/>
              <a:t>12/14/2023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2386647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9652112-105E-45C0-A911-78C1A7F54674}" type="datetimeFigureOut">
              <a:rPr lang="en-US" smtClean="0"/>
              <a:t>12/14/2023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32129447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652112-105E-45C0-A911-78C1A7F54674}" type="datetimeFigureOut">
              <a:rPr lang="en-US" smtClean="0"/>
              <a:t>12/14/2023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C02A8C-B57D-4F36-AD36-4605DB40175F}" type="slidenum">
              <a:rPr lang="en-US" smtClean="0"/>
              <a:t>‹#›</a:t>
            </a:fld>
            <a:endParaRPr lang="en-US"/>
          </a:p>
        </p:txBody>
      </p:sp>
    </p:spTree>
    <p:extLst>
      <p:ext uri="{BB962C8B-B14F-4D97-AF65-F5344CB8AC3E}">
        <p14:creationId xmlns:p14="http://schemas.microsoft.com/office/powerpoint/2010/main" val="23564555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9652112-105E-45C0-A911-78C1A7F54674}" type="datetimeFigureOut">
              <a:rPr lang="en-US" smtClean="0"/>
              <a:t>12/14/2023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6C02A8C-B57D-4F36-AD36-4605DB40175F}" type="slidenum">
              <a:rPr lang="en-US" smtClean="0"/>
              <a:t>‹#›</a:t>
            </a:fld>
            <a:endParaRPr lang="en-US"/>
          </a:p>
        </p:txBody>
      </p:sp>
    </p:spTree>
    <p:extLst>
      <p:ext uri="{BB962C8B-B14F-4D97-AF65-F5344CB8AC3E}">
        <p14:creationId xmlns:p14="http://schemas.microsoft.com/office/powerpoint/2010/main" val="319931675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D20CB-AD6D-AB18-4A72-A166873C8BE8}"/>
              </a:ext>
            </a:extLst>
          </p:cNvPr>
          <p:cNvSpPr>
            <a:spLocks noGrp="1"/>
          </p:cNvSpPr>
          <p:nvPr>
            <p:ph type="ctrTitle"/>
          </p:nvPr>
        </p:nvSpPr>
        <p:spPr>
          <a:xfrm>
            <a:off x="848226" y="1122363"/>
            <a:ext cx="10635916" cy="2387600"/>
          </a:xfrm>
        </p:spPr>
        <p:txBody>
          <a:bodyPr>
            <a:normAutofit/>
          </a:bodyPr>
          <a:lstStyle/>
          <a:p>
            <a:r>
              <a:rPr lang="en-US" sz="5400"/>
              <a:t>Ultrasonic Sensor Pilotless Vehicle</a:t>
            </a:r>
          </a:p>
        </p:txBody>
      </p:sp>
      <p:sp>
        <p:nvSpPr>
          <p:cNvPr id="3" name="Subtitle 2">
            <a:extLst>
              <a:ext uri="{FF2B5EF4-FFF2-40B4-BE49-F238E27FC236}">
                <a16:creationId xmlns:a16="http://schemas.microsoft.com/office/drawing/2014/main" id="{5F4D9AEE-83AB-1CC8-CD09-A311374E084B}"/>
              </a:ext>
            </a:extLst>
          </p:cNvPr>
          <p:cNvSpPr>
            <a:spLocks noGrp="1"/>
          </p:cNvSpPr>
          <p:nvPr>
            <p:ph type="subTitle" idx="1"/>
          </p:nvPr>
        </p:nvSpPr>
        <p:spPr>
          <a:xfrm>
            <a:off x="526305" y="4777380"/>
            <a:ext cx="10711608" cy="861420"/>
          </a:xfrm>
        </p:spPr>
        <p:txBody>
          <a:bodyPr>
            <a:normAutofit/>
          </a:bodyPr>
          <a:lstStyle/>
          <a:p>
            <a:pPr algn="ctr"/>
            <a:r>
              <a:rPr lang="en-US" sz="2000"/>
              <a:t>ECE 4309.01 Fundamental of Cybersecurity</a:t>
            </a:r>
            <a:endParaRPr lang="en-US"/>
          </a:p>
          <a:p>
            <a:pPr algn="ctr"/>
            <a:r>
              <a:rPr lang="en-US">
                <a:cs typeface="Times New Roman"/>
              </a:rPr>
              <a:t>Armando </a:t>
            </a:r>
            <a:r>
              <a:rPr lang="en-US" err="1">
                <a:cs typeface="Times New Roman"/>
              </a:rPr>
              <a:t>castro</a:t>
            </a:r>
            <a:r>
              <a:rPr lang="en-US">
                <a:cs typeface="Times New Roman"/>
              </a:rPr>
              <a:t> - William chu - </a:t>
            </a:r>
            <a:r>
              <a:rPr lang="en-US" err="1">
                <a:cs typeface="Times New Roman"/>
              </a:rPr>
              <a:t>harutun</a:t>
            </a:r>
            <a:r>
              <a:rPr lang="en-US">
                <a:cs typeface="Times New Roman"/>
              </a:rPr>
              <a:t> </a:t>
            </a:r>
            <a:r>
              <a:rPr lang="en-US" err="1">
                <a:cs typeface="Times New Roman"/>
              </a:rPr>
              <a:t>minasyan</a:t>
            </a:r>
            <a:r>
              <a:rPr lang="en-US">
                <a:cs typeface="Times New Roman"/>
              </a:rPr>
              <a:t> -  </a:t>
            </a:r>
            <a:r>
              <a:rPr lang="en-US" err="1">
                <a:cs typeface="Times New Roman"/>
              </a:rPr>
              <a:t>youssef</a:t>
            </a:r>
            <a:r>
              <a:rPr lang="en-US">
                <a:cs typeface="Times New Roman"/>
              </a:rPr>
              <a:t> </a:t>
            </a:r>
            <a:r>
              <a:rPr lang="en-US" err="1">
                <a:cs typeface="Times New Roman"/>
              </a:rPr>
              <a:t>youssef</a:t>
            </a:r>
            <a:endParaRPr lang="en-US">
              <a:cs typeface="Times New Roman"/>
            </a:endParaRPr>
          </a:p>
        </p:txBody>
      </p:sp>
    </p:spTree>
    <p:extLst>
      <p:ext uri="{BB962C8B-B14F-4D97-AF65-F5344CB8AC3E}">
        <p14:creationId xmlns:p14="http://schemas.microsoft.com/office/powerpoint/2010/main" val="156388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69121-3FBA-4D86-6F4B-3585F7A4AD43}"/>
              </a:ext>
            </a:extLst>
          </p:cNvPr>
          <p:cNvSpPr>
            <a:spLocks noGrp="1"/>
          </p:cNvSpPr>
          <p:nvPr>
            <p:ph type="title"/>
          </p:nvPr>
        </p:nvSpPr>
        <p:spPr>
          <a:xfrm>
            <a:off x="398461" y="309843"/>
            <a:ext cx="9404723" cy="1400530"/>
          </a:xfrm>
        </p:spPr>
        <p:txBody>
          <a:bodyPr/>
          <a:lstStyle/>
          <a:p>
            <a:r>
              <a:rPr lang="en-US"/>
              <a:t>Results</a:t>
            </a:r>
          </a:p>
        </p:txBody>
      </p:sp>
      <p:pic>
        <p:nvPicPr>
          <p:cNvPr id="3" name="2023-11-29_14-04-53">
            <a:hlinkClick r:id="" action="ppaction://media"/>
            <a:extLst>
              <a:ext uri="{FF2B5EF4-FFF2-40B4-BE49-F238E27FC236}">
                <a16:creationId xmlns:a16="http://schemas.microsoft.com/office/drawing/2014/main" id="{667CCC13-EE15-915A-FE55-9E6D4E2A156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98500" y="1057275"/>
            <a:ext cx="9709150" cy="5486400"/>
          </a:xfrm>
          <a:prstGeom prst="rect">
            <a:avLst/>
          </a:prstGeom>
        </p:spPr>
      </p:pic>
    </p:spTree>
    <p:extLst>
      <p:ext uri="{BB962C8B-B14F-4D97-AF65-F5344CB8AC3E}">
        <p14:creationId xmlns:p14="http://schemas.microsoft.com/office/powerpoint/2010/main" val="3662687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0AA2C-123F-C43A-6099-F46208D9866D}"/>
              </a:ext>
            </a:extLst>
          </p:cNvPr>
          <p:cNvSpPr>
            <a:spLocks noGrp="1"/>
          </p:cNvSpPr>
          <p:nvPr>
            <p:ph type="title"/>
          </p:nvPr>
        </p:nvSpPr>
        <p:spPr/>
        <p:txBody>
          <a:bodyPr/>
          <a:lstStyle/>
          <a:p>
            <a:r>
              <a:rPr lang="en-US"/>
              <a:t>Objectives</a:t>
            </a:r>
          </a:p>
        </p:txBody>
      </p:sp>
      <p:sp>
        <p:nvSpPr>
          <p:cNvPr id="3" name="Content Placeholder 2">
            <a:extLst>
              <a:ext uri="{FF2B5EF4-FFF2-40B4-BE49-F238E27FC236}">
                <a16:creationId xmlns:a16="http://schemas.microsoft.com/office/drawing/2014/main" id="{192AADEB-3808-F57C-66EC-C6176D106724}"/>
              </a:ext>
            </a:extLst>
          </p:cNvPr>
          <p:cNvSpPr>
            <a:spLocks noGrp="1"/>
          </p:cNvSpPr>
          <p:nvPr>
            <p:ph idx="1"/>
          </p:nvPr>
        </p:nvSpPr>
        <p:spPr/>
        <p:txBody>
          <a:bodyPr vert="horz" lIns="91440" tIns="45720" rIns="91440" bIns="45720" rtlCol="0" anchor="t">
            <a:normAutofit/>
          </a:bodyPr>
          <a:lstStyle/>
          <a:p>
            <a:r>
              <a:rPr lang="en-US"/>
              <a:t>Build a ultrasonic system for a remote pilotless vehicle</a:t>
            </a:r>
          </a:p>
          <a:p>
            <a:pPr>
              <a:buClr>
                <a:srgbClr val="8AD0D6"/>
              </a:buClr>
            </a:pPr>
            <a:r>
              <a:rPr lang="en-US"/>
              <a:t>SSH into the Raspberry Pi</a:t>
            </a:r>
          </a:p>
          <a:p>
            <a:pPr>
              <a:buClr>
                <a:srgbClr val="8AD0D6"/>
              </a:buClr>
            </a:pPr>
            <a:r>
              <a:rPr lang="en-US"/>
              <a:t>Intercept the data going from the Pi using Hercules</a:t>
            </a:r>
          </a:p>
          <a:p>
            <a:pPr>
              <a:buClr>
                <a:srgbClr val="8AD0D6"/>
              </a:buClr>
            </a:pPr>
            <a:r>
              <a:rPr lang="en-US"/>
              <a:t>Capture the packets through Wireshark</a:t>
            </a:r>
          </a:p>
          <a:p>
            <a:pPr>
              <a:buClr>
                <a:srgbClr val="8AD0D6"/>
              </a:buClr>
            </a:pPr>
            <a:r>
              <a:rPr lang="en-US"/>
              <a:t>Interpret the data from Wireshark</a:t>
            </a:r>
          </a:p>
          <a:p>
            <a:pPr>
              <a:buClr>
                <a:srgbClr val="8AD0D6"/>
              </a:buClr>
            </a:pPr>
            <a:endParaRPr lang="en-US"/>
          </a:p>
        </p:txBody>
      </p:sp>
    </p:spTree>
    <p:extLst>
      <p:ext uri="{BB962C8B-B14F-4D97-AF65-F5344CB8AC3E}">
        <p14:creationId xmlns:p14="http://schemas.microsoft.com/office/powerpoint/2010/main" val="1205360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FA1E-DB00-30E6-86E7-9A9D0E04DEDE}"/>
              </a:ext>
            </a:extLst>
          </p:cNvPr>
          <p:cNvSpPr>
            <a:spLocks noGrp="1"/>
          </p:cNvSpPr>
          <p:nvPr>
            <p:ph type="title"/>
          </p:nvPr>
        </p:nvSpPr>
        <p:spPr/>
        <p:txBody>
          <a:bodyPr/>
          <a:lstStyle/>
          <a:p>
            <a:r>
              <a:rPr lang="en-US"/>
              <a:t>Step</a:t>
            </a:r>
          </a:p>
        </p:txBody>
      </p:sp>
      <p:sp>
        <p:nvSpPr>
          <p:cNvPr id="3" name="Content Placeholder 2">
            <a:extLst>
              <a:ext uri="{FF2B5EF4-FFF2-40B4-BE49-F238E27FC236}">
                <a16:creationId xmlns:a16="http://schemas.microsoft.com/office/drawing/2014/main" id="{49C9159B-C280-53C3-7AA5-7E62A0F03963}"/>
              </a:ext>
            </a:extLst>
          </p:cNvPr>
          <p:cNvSpPr>
            <a:spLocks noGrp="1"/>
          </p:cNvSpPr>
          <p:nvPr>
            <p:ph idx="1"/>
          </p:nvPr>
        </p:nvSpPr>
        <p:spPr>
          <a:xfrm>
            <a:off x="1103312" y="1722239"/>
            <a:ext cx="8946541" cy="4526160"/>
          </a:xfrm>
        </p:spPr>
        <p:txBody>
          <a:bodyPr vert="horz" lIns="91440" tIns="45720" rIns="91440" bIns="45720" rtlCol="0" anchor="t">
            <a:normAutofit/>
          </a:bodyPr>
          <a:lstStyle/>
          <a:p>
            <a:pPr marL="457200" indent="-457200">
              <a:buFont typeface="+mj-lt"/>
              <a:buAutoNum type="arabicPeriod"/>
            </a:pPr>
            <a:r>
              <a:rPr lang="en-US"/>
              <a:t>An </a:t>
            </a:r>
            <a:r>
              <a:rPr lang="en-US" b="1"/>
              <a:t>Arduino</a:t>
            </a:r>
            <a:r>
              <a:rPr lang="en-US"/>
              <a:t> board collects data from the ultrasonic sensors on the vehicle. </a:t>
            </a:r>
          </a:p>
          <a:p>
            <a:pPr marL="457200" indent="-457200">
              <a:buFont typeface="+mj-lt"/>
              <a:buAutoNum type="arabicPeriod"/>
            </a:pPr>
            <a:r>
              <a:rPr lang="en-US"/>
              <a:t>This data is then sent to a </a:t>
            </a:r>
            <a:r>
              <a:rPr lang="en-US" b="1"/>
              <a:t>Raspberry Pi</a:t>
            </a:r>
            <a:r>
              <a:rPr lang="en-US"/>
              <a:t> via a bus system. </a:t>
            </a:r>
          </a:p>
          <a:p>
            <a:pPr marL="457200" indent="-457200">
              <a:buAutoNum type="arabicPeriod"/>
            </a:pPr>
            <a:r>
              <a:rPr lang="en-US"/>
              <a:t>On the Raspberry Pi, the data is handled by I2C serial bus</a:t>
            </a:r>
          </a:p>
          <a:p>
            <a:pPr marL="457200" indent="-457200">
              <a:buFont typeface="+mj-lt"/>
              <a:buAutoNum type="arabicPeriod"/>
            </a:pPr>
            <a:r>
              <a:rPr lang="en-US"/>
              <a:t>You can use SSH via </a:t>
            </a:r>
            <a:r>
              <a:rPr lang="en-US" b="1"/>
              <a:t>PuTTY</a:t>
            </a:r>
            <a:r>
              <a:rPr lang="en-US"/>
              <a:t> (a remote login application) from a Windows machine to access the Raspberry Pi. </a:t>
            </a:r>
          </a:p>
          <a:p>
            <a:pPr marL="457200" indent="-457200">
              <a:buFont typeface="+mj-lt"/>
              <a:buAutoNum type="arabicPeriod"/>
            </a:pPr>
            <a:r>
              <a:rPr lang="en-US"/>
              <a:t>Once the data is recorded by Hercules and Wireshark, it is then displayed on the output box of Hercules and we will then use Wireshark to verify the connection was recorded and read and analyze the </a:t>
            </a:r>
            <a:r>
              <a:rPr lang="en-US" err="1"/>
              <a:t>tcp</a:t>
            </a:r>
            <a:r>
              <a:rPr lang="en-US"/>
              <a:t> stream.</a:t>
            </a:r>
          </a:p>
        </p:txBody>
      </p:sp>
    </p:spTree>
    <p:extLst>
      <p:ext uri="{BB962C8B-B14F-4D97-AF65-F5344CB8AC3E}">
        <p14:creationId xmlns:p14="http://schemas.microsoft.com/office/powerpoint/2010/main" val="3345720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923F1-8DEE-AC71-26FC-152F8E6F3AD6}"/>
              </a:ext>
            </a:extLst>
          </p:cNvPr>
          <p:cNvSpPr>
            <a:spLocks noGrp="1"/>
          </p:cNvSpPr>
          <p:nvPr>
            <p:ph type="title"/>
          </p:nvPr>
        </p:nvSpPr>
        <p:spPr>
          <a:xfrm>
            <a:off x="648930" y="629266"/>
            <a:ext cx="9252154" cy="1223983"/>
          </a:xfrm>
        </p:spPr>
        <p:txBody>
          <a:bodyPr>
            <a:normAutofit/>
          </a:bodyPr>
          <a:lstStyle/>
          <a:p>
            <a:r>
              <a:rPr lang="en-US"/>
              <a:t>Procedure - Raspberry Pi</a:t>
            </a:r>
          </a:p>
        </p:txBody>
      </p:sp>
      <p:sp>
        <p:nvSpPr>
          <p:cNvPr id="10" name="Content Placeholder 9">
            <a:extLst>
              <a:ext uri="{FF2B5EF4-FFF2-40B4-BE49-F238E27FC236}">
                <a16:creationId xmlns:a16="http://schemas.microsoft.com/office/drawing/2014/main" id="{A8DD6A87-9BB0-3E9C-0667-7D74CEEFEE51}"/>
              </a:ext>
            </a:extLst>
          </p:cNvPr>
          <p:cNvSpPr>
            <a:spLocks noGrp="1"/>
          </p:cNvSpPr>
          <p:nvPr>
            <p:ph idx="1"/>
          </p:nvPr>
        </p:nvSpPr>
        <p:spPr>
          <a:xfrm>
            <a:off x="1103311" y="2052214"/>
            <a:ext cx="6811314" cy="4196185"/>
          </a:xfrm>
        </p:spPr>
        <p:txBody>
          <a:bodyPr vert="horz" lIns="91440" tIns="45720" rIns="91440" bIns="45720" rtlCol="0" anchor="t">
            <a:normAutofit/>
          </a:bodyPr>
          <a:lstStyle/>
          <a:p>
            <a:pPr marL="457200" indent="-457200">
              <a:buAutoNum type="arabicPeriod"/>
            </a:pPr>
            <a:r>
              <a:rPr lang="en-US">
                <a:ea typeface="+mj-lt"/>
                <a:cs typeface="+mj-lt"/>
              </a:rPr>
              <a:t>The data collected by the Arduino is sent to a Raspberry Pi via a bus system. The Raspberry Pi, a small and affordable computer, is used for more complex processing. It receives the ultrasonic sensor data from the Arduino for further analysis.</a:t>
            </a:r>
          </a:p>
          <a:p>
            <a:pPr marL="457200" indent="-457200">
              <a:buClr>
                <a:srgbClr val="8AD0D6"/>
              </a:buClr>
              <a:buAutoNum type="arabicPeriod"/>
            </a:pPr>
            <a:endParaRPr lang="en-US"/>
          </a:p>
          <a:p>
            <a:pPr marL="457200" indent="-457200">
              <a:buClr>
                <a:srgbClr val="8AD0D6"/>
              </a:buClr>
              <a:buAutoNum type="arabicPeriod"/>
            </a:pPr>
            <a:r>
              <a:rPr lang="en-US">
                <a:ea typeface="+mj-lt"/>
                <a:cs typeface="+mj-lt"/>
              </a:rPr>
              <a:t>On the Raspberry Pi, a specific program processes the incoming data. This program might be performing tasks such as filtering the data, making decisions based on the sensor inputs, or preparing the data for further analysis.</a:t>
            </a:r>
            <a:endParaRPr lang="en-US"/>
          </a:p>
        </p:txBody>
      </p:sp>
      <p:pic>
        <p:nvPicPr>
          <p:cNvPr id="6" name="Content Placeholder 5" descr="Amazon.com: Raspberry Pi 4 Computer Model B 8GB Single Board Computer  Suitable for Building Mini PC/Smart Robot/Game Console/Workstation/Media  Center/Etc. : Electronics">
            <a:extLst>
              <a:ext uri="{FF2B5EF4-FFF2-40B4-BE49-F238E27FC236}">
                <a16:creationId xmlns:a16="http://schemas.microsoft.com/office/drawing/2014/main" id="{71F1DF6B-23EB-8251-8B91-965F577547A8}"/>
              </a:ext>
            </a:extLst>
          </p:cNvPr>
          <p:cNvPicPr>
            <a:picLocks noChangeAspect="1"/>
          </p:cNvPicPr>
          <p:nvPr/>
        </p:nvPicPr>
        <p:blipFill>
          <a:blip r:embed="rId3"/>
          <a:stretch>
            <a:fillRect/>
          </a:stretch>
        </p:blipFill>
        <p:spPr>
          <a:xfrm>
            <a:off x="8008111" y="2535867"/>
            <a:ext cx="3996450" cy="2325228"/>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1875763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DD901-32EE-7A1B-69A6-7B3781C9B7EB}"/>
              </a:ext>
            </a:extLst>
          </p:cNvPr>
          <p:cNvSpPr>
            <a:spLocks noGrp="1"/>
          </p:cNvSpPr>
          <p:nvPr>
            <p:ph type="title"/>
          </p:nvPr>
        </p:nvSpPr>
        <p:spPr/>
        <p:txBody>
          <a:bodyPr/>
          <a:lstStyle/>
          <a:p>
            <a:r>
              <a:rPr lang="en-US"/>
              <a:t>Procedure - Arduino</a:t>
            </a:r>
          </a:p>
        </p:txBody>
      </p:sp>
      <p:sp>
        <p:nvSpPr>
          <p:cNvPr id="3" name="Content Placeholder 2">
            <a:extLst>
              <a:ext uri="{FF2B5EF4-FFF2-40B4-BE49-F238E27FC236}">
                <a16:creationId xmlns:a16="http://schemas.microsoft.com/office/drawing/2014/main" id="{097190FA-CC6C-8A0B-64FB-F0F805821E12}"/>
              </a:ext>
            </a:extLst>
          </p:cNvPr>
          <p:cNvSpPr>
            <a:spLocks noGrp="1"/>
          </p:cNvSpPr>
          <p:nvPr>
            <p:ph idx="1"/>
          </p:nvPr>
        </p:nvSpPr>
        <p:spPr>
          <a:xfrm>
            <a:off x="1103312" y="2052918"/>
            <a:ext cx="5488966" cy="4195481"/>
          </a:xfrm>
        </p:spPr>
        <p:txBody>
          <a:bodyPr vert="horz" lIns="91440" tIns="45720" rIns="91440" bIns="45720" rtlCol="0" anchor="t">
            <a:normAutofit/>
          </a:bodyPr>
          <a:lstStyle/>
          <a:p>
            <a:r>
              <a:rPr lang="en-US"/>
              <a:t>Built an ultrasonic sensor system on my SDP </a:t>
            </a:r>
          </a:p>
          <a:p>
            <a:pPr>
              <a:buClr>
                <a:srgbClr val="8AD0D6"/>
              </a:buClr>
            </a:pPr>
            <a:r>
              <a:rPr lang="en-US">
                <a:ea typeface="+mj-lt"/>
                <a:cs typeface="+mj-lt"/>
              </a:rPr>
              <a:t>Able to report with 50ms delay </a:t>
            </a:r>
          </a:p>
          <a:p>
            <a:pPr>
              <a:buClr>
                <a:srgbClr val="8AD0D6"/>
              </a:buClr>
            </a:pPr>
            <a:r>
              <a:rPr lang="en-US">
                <a:ea typeface="+mj-lt"/>
                <a:cs typeface="+mj-lt"/>
              </a:rPr>
              <a:t>Used the SDA and SCL port to connect to I2C serial bus</a:t>
            </a:r>
          </a:p>
          <a:p>
            <a:pPr>
              <a:buClr>
                <a:srgbClr val="8AD0D6"/>
              </a:buClr>
            </a:pPr>
            <a:r>
              <a:rPr lang="en-US">
                <a:ea typeface="+mj-lt"/>
                <a:cs typeface="+mj-lt"/>
              </a:rPr>
              <a:t>Implemented with the autonomous mode to stop when there is an object in front of the kart</a:t>
            </a:r>
            <a:endParaRPr lang="en-US"/>
          </a:p>
          <a:p>
            <a:pPr>
              <a:buClr>
                <a:srgbClr val="8AD0D6"/>
              </a:buClr>
            </a:pPr>
            <a:endParaRPr lang="en-US"/>
          </a:p>
          <a:p>
            <a:pPr>
              <a:buClr>
                <a:srgbClr val="8AD0D6"/>
              </a:buClr>
            </a:pPr>
            <a:endParaRPr lang="en-US"/>
          </a:p>
        </p:txBody>
      </p:sp>
      <p:pic>
        <p:nvPicPr>
          <p:cNvPr id="4" name="Picture 3" descr="A circuit board with many wires&#10;&#10;Description automatically generated">
            <a:extLst>
              <a:ext uri="{FF2B5EF4-FFF2-40B4-BE49-F238E27FC236}">
                <a16:creationId xmlns:a16="http://schemas.microsoft.com/office/drawing/2014/main" id="{E1699D4F-677B-7994-C5AF-32EEF9E78426}"/>
              </a:ext>
            </a:extLst>
          </p:cNvPr>
          <p:cNvPicPr>
            <a:picLocks noChangeAspect="1"/>
          </p:cNvPicPr>
          <p:nvPr/>
        </p:nvPicPr>
        <p:blipFill>
          <a:blip r:embed="rId2"/>
          <a:stretch>
            <a:fillRect/>
          </a:stretch>
        </p:blipFill>
        <p:spPr>
          <a:xfrm>
            <a:off x="7319962" y="1800225"/>
            <a:ext cx="4743450" cy="2933700"/>
          </a:xfrm>
          <a:prstGeom prst="rect">
            <a:avLst/>
          </a:prstGeom>
        </p:spPr>
      </p:pic>
    </p:spTree>
    <p:extLst>
      <p:ext uri="{BB962C8B-B14F-4D97-AF65-F5344CB8AC3E}">
        <p14:creationId xmlns:p14="http://schemas.microsoft.com/office/powerpoint/2010/main" val="9708325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D8C79-C86F-19ED-8FB3-9594F2BA9625}"/>
              </a:ext>
            </a:extLst>
          </p:cNvPr>
          <p:cNvSpPr>
            <a:spLocks noGrp="1"/>
          </p:cNvSpPr>
          <p:nvPr>
            <p:ph type="title"/>
          </p:nvPr>
        </p:nvSpPr>
        <p:spPr>
          <a:xfrm>
            <a:off x="646112" y="452718"/>
            <a:ext cx="5629222" cy="1400530"/>
          </a:xfrm>
        </p:spPr>
        <p:txBody>
          <a:bodyPr>
            <a:normAutofit/>
          </a:bodyPr>
          <a:lstStyle/>
          <a:p>
            <a:r>
              <a:rPr lang="en-US"/>
              <a:t>Procedure - SSH</a:t>
            </a:r>
          </a:p>
        </p:txBody>
      </p:sp>
      <p:sp>
        <p:nvSpPr>
          <p:cNvPr id="33" name="Freeform: Shape 32">
            <a:extLst>
              <a:ext uri="{FF2B5EF4-FFF2-40B4-BE49-F238E27FC236}">
                <a16:creationId xmlns:a16="http://schemas.microsoft.com/office/drawing/2014/main" id="{AB6AAF19-F9D3-45A5-AE5D-78BC811061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98731" y="664312"/>
            <a:ext cx="6858001" cy="5529377"/>
          </a:xfrm>
          <a:custGeom>
            <a:avLst/>
            <a:gdLst>
              <a:gd name="connsiteX0" fmla="*/ 6858001 w 6858001"/>
              <a:gd name="connsiteY0" fmla="*/ 1177 h 5529377"/>
              <a:gd name="connsiteX1" fmla="*/ 6858001 w 6858001"/>
              <a:gd name="connsiteY1" fmla="*/ 1344715 h 5529377"/>
              <a:gd name="connsiteX2" fmla="*/ 6858000 w 6858001"/>
              <a:gd name="connsiteY2" fmla="*/ 1344715 h 5529377"/>
              <a:gd name="connsiteX3" fmla="*/ 6858000 w 6858001"/>
              <a:gd name="connsiteY3" fmla="*/ 5529377 h 5529377"/>
              <a:gd name="connsiteX4" fmla="*/ 0 w 6858001"/>
              <a:gd name="connsiteY4" fmla="*/ 5529376 h 5529377"/>
              <a:gd name="connsiteX5" fmla="*/ 0 w 6858001"/>
              <a:gd name="connsiteY5" fmla="*/ 891096 h 5529377"/>
              <a:gd name="connsiteX6" fmla="*/ 1 w 6858001"/>
              <a:gd name="connsiteY6" fmla="*/ 891096 h 5529377"/>
              <a:gd name="connsiteX7" fmla="*/ 1 w 6858001"/>
              <a:gd name="connsiteY7" fmla="*/ 0 h 5529377"/>
              <a:gd name="connsiteX8" fmla="*/ 40463 w 6858001"/>
              <a:gd name="connsiteY8" fmla="*/ 5883 h 5529377"/>
              <a:gd name="connsiteX9" fmla="*/ 159107 w 6858001"/>
              <a:gd name="connsiteY9" fmla="*/ 23196 h 5529377"/>
              <a:gd name="connsiteX10" fmla="*/ 245518 w 6858001"/>
              <a:gd name="connsiteY10" fmla="*/ 35299 h 5529377"/>
              <a:gd name="connsiteX11" fmla="*/ 348388 w 6858001"/>
              <a:gd name="connsiteY11" fmla="*/ 48073 h 5529377"/>
              <a:gd name="connsiteX12" fmla="*/ 470460 w 6858001"/>
              <a:gd name="connsiteY12" fmla="*/ 63369 h 5529377"/>
              <a:gd name="connsiteX13" fmla="*/ 605563 w 6858001"/>
              <a:gd name="connsiteY13" fmla="*/ 79506 h 5529377"/>
              <a:gd name="connsiteX14" fmla="*/ 757810 w 6858001"/>
              <a:gd name="connsiteY14" fmla="*/ 96483 h 5529377"/>
              <a:gd name="connsiteX15" fmla="*/ 923774 w 6858001"/>
              <a:gd name="connsiteY15" fmla="*/ 114469 h 5529377"/>
              <a:gd name="connsiteX16" fmla="*/ 1104139 w 6858001"/>
              <a:gd name="connsiteY16" fmla="*/ 132454 h 5529377"/>
              <a:gd name="connsiteX17" fmla="*/ 1296163 w 6858001"/>
              <a:gd name="connsiteY17" fmla="*/ 150776 h 5529377"/>
              <a:gd name="connsiteX18" fmla="*/ 1503275 w 6858001"/>
              <a:gd name="connsiteY18" fmla="*/ 167753 h 5529377"/>
              <a:gd name="connsiteX19" fmla="*/ 1719988 w 6858001"/>
              <a:gd name="connsiteY19" fmla="*/ 184058 h 5529377"/>
              <a:gd name="connsiteX20" fmla="*/ 1949045 w 6858001"/>
              <a:gd name="connsiteY20" fmla="*/ 198849 h 5529377"/>
              <a:gd name="connsiteX21" fmla="*/ 2187703 w 6858001"/>
              <a:gd name="connsiteY21" fmla="*/ 212969 h 5529377"/>
              <a:gd name="connsiteX22" fmla="*/ 2436649 w 6858001"/>
              <a:gd name="connsiteY22" fmla="*/ 226248 h 5529377"/>
              <a:gd name="connsiteX23" fmla="*/ 2564208 w 6858001"/>
              <a:gd name="connsiteY23" fmla="*/ 230955 h 5529377"/>
              <a:gd name="connsiteX24" fmla="*/ 2694509 w 6858001"/>
              <a:gd name="connsiteY24" fmla="*/ 236165 h 5529377"/>
              <a:gd name="connsiteX25" fmla="*/ 2826868 w 6858001"/>
              <a:gd name="connsiteY25" fmla="*/ 241040 h 5529377"/>
              <a:gd name="connsiteX26" fmla="*/ 2959914 w 6858001"/>
              <a:gd name="connsiteY26" fmla="*/ 244234 h 5529377"/>
              <a:gd name="connsiteX27" fmla="*/ 3095702 w 6858001"/>
              <a:gd name="connsiteY27" fmla="*/ 247091 h 5529377"/>
              <a:gd name="connsiteX28" fmla="*/ 3232862 w 6858001"/>
              <a:gd name="connsiteY28" fmla="*/ 250117 h 5529377"/>
              <a:gd name="connsiteX29" fmla="*/ 3372765 w 6858001"/>
              <a:gd name="connsiteY29" fmla="*/ 252134 h 5529377"/>
              <a:gd name="connsiteX30" fmla="*/ 3514040 w 6858001"/>
              <a:gd name="connsiteY30" fmla="*/ 252134 h 5529377"/>
              <a:gd name="connsiteX31" fmla="*/ 3656686 w 6858001"/>
              <a:gd name="connsiteY31" fmla="*/ 253142 h 5529377"/>
              <a:gd name="connsiteX32" fmla="*/ 3800704 w 6858001"/>
              <a:gd name="connsiteY32" fmla="*/ 252134 h 5529377"/>
              <a:gd name="connsiteX33" fmla="*/ 3946780 w 6858001"/>
              <a:gd name="connsiteY33" fmla="*/ 250117 h 5529377"/>
              <a:gd name="connsiteX34" fmla="*/ 4092855 w 6858001"/>
              <a:gd name="connsiteY34" fmla="*/ 248268 h 5529377"/>
              <a:gd name="connsiteX35" fmla="*/ 4240988 w 6858001"/>
              <a:gd name="connsiteY35" fmla="*/ 244234 h 5529377"/>
              <a:gd name="connsiteX36" fmla="*/ 4390492 w 6858001"/>
              <a:gd name="connsiteY36" fmla="*/ 240032 h 5529377"/>
              <a:gd name="connsiteX37" fmla="*/ 4539997 w 6858001"/>
              <a:gd name="connsiteY37" fmla="*/ 235157 h 5529377"/>
              <a:gd name="connsiteX38" fmla="*/ 4690873 w 6858001"/>
              <a:gd name="connsiteY38" fmla="*/ 228266 h 5529377"/>
              <a:gd name="connsiteX39" fmla="*/ 4843120 w 6858001"/>
              <a:gd name="connsiteY39" fmla="*/ 220029 h 5529377"/>
              <a:gd name="connsiteX40" fmla="*/ 4996054 w 6858001"/>
              <a:gd name="connsiteY40" fmla="*/ 212129 h 5529377"/>
              <a:gd name="connsiteX41" fmla="*/ 5148987 w 6858001"/>
              <a:gd name="connsiteY41" fmla="*/ 202044 h 5529377"/>
              <a:gd name="connsiteX42" fmla="*/ 5303978 w 6858001"/>
              <a:gd name="connsiteY42" fmla="*/ 189941 h 5529377"/>
              <a:gd name="connsiteX43" fmla="*/ 5456911 w 6858001"/>
              <a:gd name="connsiteY43" fmla="*/ 177839 h 5529377"/>
              <a:gd name="connsiteX44" fmla="*/ 5612588 w 6858001"/>
              <a:gd name="connsiteY44" fmla="*/ 163887 h 5529377"/>
              <a:gd name="connsiteX45" fmla="*/ 5768950 w 6858001"/>
              <a:gd name="connsiteY45" fmla="*/ 148591 h 5529377"/>
              <a:gd name="connsiteX46" fmla="*/ 5923255 w 6858001"/>
              <a:gd name="connsiteY46" fmla="*/ 132455 h 5529377"/>
              <a:gd name="connsiteX47" fmla="*/ 6079618 w 6858001"/>
              <a:gd name="connsiteY47" fmla="*/ 113629 h 5529377"/>
              <a:gd name="connsiteX48" fmla="*/ 6235294 w 6858001"/>
              <a:gd name="connsiteY48" fmla="*/ 93458 h 5529377"/>
              <a:gd name="connsiteX49" fmla="*/ 6391657 w 6858001"/>
              <a:gd name="connsiteY49" fmla="*/ 73455 h 5529377"/>
              <a:gd name="connsiteX50" fmla="*/ 6547333 w 6858001"/>
              <a:gd name="connsiteY50" fmla="*/ 50091 h 5529377"/>
              <a:gd name="connsiteX51" fmla="*/ 6702324 w 6858001"/>
              <a:gd name="connsiteY51" fmla="*/ 26222 h 552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5529377">
                <a:moveTo>
                  <a:pt x="6858001" y="1177"/>
                </a:moveTo>
                <a:lnTo>
                  <a:pt x="6858001" y="1344715"/>
                </a:lnTo>
                <a:lnTo>
                  <a:pt x="6858000" y="1344715"/>
                </a:lnTo>
                <a:lnTo>
                  <a:pt x="6858000" y="5529377"/>
                </a:lnTo>
                <a:lnTo>
                  <a:pt x="0" y="5529376"/>
                </a:lnTo>
                <a:lnTo>
                  <a:pt x="0" y="891096"/>
                </a:lnTo>
                <a:lnTo>
                  <a:pt x="1" y="891096"/>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8" y="241040"/>
                </a:lnTo>
                <a:lnTo>
                  <a:pt x="2959914" y="244234"/>
                </a:lnTo>
                <a:lnTo>
                  <a:pt x="3095702" y="247091"/>
                </a:lnTo>
                <a:lnTo>
                  <a:pt x="3232862" y="250117"/>
                </a:lnTo>
                <a:lnTo>
                  <a:pt x="3372765" y="252134"/>
                </a:lnTo>
                <a:lnTo>
                  <a:pt x="3514040" y="252134"/>
                </a:lnTo>
                <a:lnTo>
                  <a:pt x="3656686" y="253142"/>
                </a:lnTo>
                <a:lnTo>
                  <a:pt x="3800704" y="252134"/>
                </a:lnTo>
                <a:lnTo>
                  <a:pt x="3946780" y="250117"/>
                </a:lnTo>
                <a:lnTo>
                  <a:pt x="4092855"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solidFill>
            <a:srgbClr val="FFFFFF"/>
          </a:solidFill>
          <a:ln>
            <a:noFill/>
          </a:ln>
        </p:spPr>
      </p:sp>
      <p:sp>
        <p:nvSpPr>
          <p:cNvPr id="35" name="Freeform 7">
            <a:extLst>
              <a:ext uri="{FF2B5EF4-FFF2-40B4-BE49-F238E27FC236}">
                <a16:creationId xmlns:a16="http://schemas.microsoft.com/office/drawing/2014/main" id="{7BBF43D6-A5CF-4884-BE66-F395A6C046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49843"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Content Placeholder 4" descr="What is SSH (Secure Shell)? | SSH Academy">
            <a:extLst>
              <a:ext uri="{FF2B5EF4-FFF2-40B4-BE49-F238E27FC236}">
                <a16:creationId xmlns:a16="http://schemas.microsoft.com/office/drawing/2014/main" id="{3E9BF189-4E17-4A8C-E4BA-3A4D10D8E8A2}"/>
              </a:ext>
            </a:extLst>
          </p:cNvPr>
          <p:cNvPicPr>
            <a:picLocks noChangeAspect="1"/>
          </p:cNvPicPr>
          <p:nvPr/>
        </p:nvPicPr>
        <p:blipFill>
          <a:blip r:embed="rId3"/>
          <a:stretch>
            <a:fillRect/>
          </a:stretch>
        </p:blipFill>
        <p:spPr>
          <a:xfrm>
            <a:off x="7563742" y="1141906"/>
            <a:ext cx="3980139" cy="1174141"/>
          </a:xfrm>
          <a:prstGeom prst="rect">
            <a:avLst/>
          </a:prstGeom>
          <a:effectLst/>
        </p:spPr>
      </p:pic>
      <p:sp>
        <p:nvSpPr>
          <p:cNvPr id="37" name="Rectangle 36">
            <a:extLst>
              <a:ext uri="{FF2B5EF4-FFF2-40B4-BE49-F238E27FC236}">
                <a16:creationId xmlns:a16="http://schemas.microsoft.com/office/drawing/2014/main" id="{1D4731B7-53A1-43E4-B5FD-B33358A7FD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Content Placeholder 20">
            <a:extLst>
              <a:ext uri="{FF2B5EF4-FFF2-40B4-BE49-F238E27FC236}">
                <a16:creationId xmlns:a16="http://schemas.microsoft.com/office/drawing/2014/main" id="{724933C7-6437-4C05-D5CB-1954AE8FFD53}"/>
              </a:ext>
            </a:extLst>
          </p:cNvPr>
          <p:cNvSpPr>
            <a:spLocks noGrp="1"/>
          </p:cNvSpPr>
          <p:nvPr>
            <p:ph idx="1"/>
          </p:nvPr>
        </p:nvSpPr>
        <p:spPr>
          <a:xfrm>
            <a:off x="646112" y="1463447"/>
            <a:ext cx="5628635" cy="4784952"/>
          </a:xfrm>
        </p:spPr>
        <p:txBody>
          <a:bodyPr vert="horz" lIns="91440" tIns="45720" rIns="91440" bIns="45720" rtlCol="0" anchor="t">
            <a:normAutofit/>
          </a:bodyPr>
          <a:lstStyle/>
          <a:p>
            <a:r>
              <a:rPr lang="en-US">
                <a:ea typeface="+mj-lt"/>
                <a:cs typeface="+mj-lt"/>
              </a:rPr>
              <a:t>PuTTY is a versatile and widely-used terminal emulator program for Windows, known primarily for its ability to establish secure SSH (Secure Shell) connections and its user-friendly interface. It's particularly popular for creating SSH tunnels, which are encrypted channels used for secure data transfer and remote server access. When you use PuTTY for SSH tunneling, you're essentially setting up a protected pathway through which data can be transferred securely between your local machine and a remote server.</a:t>
            </a:r>
            <a:endParaRPr lang="en-US"/>
          </a:p>
        </p:txBody>
      </p:sp>
      <p:pic>
        <p:nvPicPr>
          <p:cNvPr id="4" name="Content Placeholder 3" descr="How to Connect to your Droplet with PuTTY on Windows :: DigitalOcean  Documentation">
            <a:extLst>
              <a:ext uri="{FF2B5EF4-FFF2-40B4-BE49-F238E27FC236}">
                <a16:creationId xmlns:a16="http://schemas.microsoft.com/office/drawing/2014/main" id="{1D1C3457-43F7-8D04-804A-6DD357FF5538}"/>
              </a:ext>
            </a:extLst>
          </p:cNvPr>
          <p:cNvPicPr>
            <a:picLocks noChangeAspect="1"/>
          </p:cNvPicPr>
          <p:nvPr/>
        </p:nvPicPr>
        <p:blipFill>
          <a:blip r:embed="rId4"/>
          <a:stretch>
            <a:fillRect/>
          </a:stretch>
        </p:blipFill>
        <p:spPr>
          <a:xfrm>
            <a:off x="7877066" y="3006197"/>
            <a:ext cx="3353490" cy="3242202"/>
          </a:xfrm>
          <a:prstGeom prst="rect">
            <a:avLst/>
          </a:prstGeom>
          <a:effectLst/>
        </p:spPr>
      </p:pic>
    </p:spTree>
    <p:extLst>
      <p:ext uri="{BB962C8B-B14F-4D97-AF65-F5344CB8AC3E}">
        <p14:creationId xmlns:p14="http://schemas.microsoft.com/office/powerpoint/2010/main" val="1036471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48737-7F7F-C9BB-B84D-3FC10B3901B0}"/>
              </a:ext>
            </a:extLst>
          </p:cNvPr>
          <p:cNvSpPr>
            <a:spLocks noGrp="1"/>
          </p:cNvSpPr>
          <p:nvPr>
            <p:ph type="title"/>
          </p:nvPr>
        </p:nvSpPr>
        <p:spPr/>
        <p:txBody>
          <a:bodyPr/>
          <a:lstStyle/>
          <a:p>
            <a:r>
              <a:rPr lang="en-US"/>
              <a:t>Procedure – Hercules</a:t>
            </a:r>
          </a:p>
        </p:txBody>
      </p:sp>
      <p:sp>
        <p:nvSpPr>
          <p:cNvPr id="3" name="Content Placeholder 2">
            <a:extLst>
              <a:ext uri="{FF2B5EF4-FFF2-40B4-BE49-F238E27FC236}">
                <a16:creationId xmlns:a16="http://schemas.microsoft.com/office/drawing/2014/main" id="{EFEF9375-429B-3413-F937-7C3F2B7D8F72}"/>
              </a:ext>
            </a:extLst>
          </p:cNvPr>
          <p:cNvSpPr>
            <a:spLocks noGrp="1"/>
          </p:cNvSpPr>
          <p:nvPr>
            <p:ph idx="1"/>
          </p:nvPr>
        </p:nvSpPr>
        <p:spPr>
          <a:xfrm>
            <a:off x="1103312" y="2052918"/>
            <a:ext cx="7051066" cy="4195481"/>
          </a:xfrm>
        </p:spPr>
        <p:txBody>
          <a:bodyPr vert="horz" lIns="91440" tIns="45720" rIns="91440" bIns="45720" rtlCol="0" anchor="t">
            <a:normAutofit/>
          </a:bodyPr>
          <a:lstStyle/>
          <a:p>
            <a:pPr>
              <a:buClr>
                <a:srgbClr val="8AD0D6"/>
              </a:buClr>
            </a:pPr>
            <a:r>
              <a:rPr lang="en-US"/>
              <a:t>Hercules is a free utility tool used to set up client server terminals for UDP, TCP, and IPs.</a:t>
            </a:r>
          </a:p>
          <a:p>
            <a:pPr>
              <a:buClr>
                <a:srgbClr val="8AD0D6"/>
              </a:buClr>
            </a:pPr>
            <a:r>
              <a:rPr lang="en-US"/>
              <a:t>Create an TCP server environment using the IP and serial port required.</a:t>
            </a:r>
          </a:p>
          <a:p>
            <a:pPr>
              <a:buClr>
                <a:srgbClr val="8AD0D6"/>
              </a:buClr>
            </a:pPr>
            <a:r>
              <a:rPr lang="en-US"/>
              <a:t>When directly linked to the specified port, there will be a series of pings that the port will respond to.</a:t>
            </a:r>
          </a:p>
          <a:p>
            <a:pPr>
              <a:buClr>
                <a:srgbClr val="8AD0D6"/>
              </a:buClr>
            </a:pPr>
            <a:r>
              <a:rPr lang="en-US"/>
              <a:t>The readings given are from the </a:t>
            </a:r>
            <a:r>
              <a:rPr lang="en-US" err="1"/>
              <a:t>pigpio</a:t>
            </a:r>
            <a:r>
              <a:rPr lang="en-US"/>
              <a:t>(I2C data)</a:t>
            </a:r>
          </a:p>
        </p:txBody>
      </p:sp>
      <p:pic>
        <p:nvPicPr>
          <p:cNvPr id="8" name="Picture 7" descr="A screenshot of a computer&#10;&#10;Description automatically generated">
            <a:extLst>
              <a:ext uri="{FF2B5EF4-FFF2-40B4-BE49-F238E27FC236}">
                <a16:creationId xmlns:a16="http://schemas.microsoft.com/office/drawing/2014/main" id="{A8496EBA-D6A8-0465-D111-144D69B2DE38}"/>
              </a:ext>
            </a:extLst>
          </p:cNvPr>
          <p:cNvPicPr>
            <a:picLocks noChangeAspect="1"/>
          </p:cNvPicPr>
          <p:nvPr/>
        </p:nvPicPr>
        <p:blipFill rotWithShape="1">
          <a:blip r:embed="rId2"/>
          <a:srcRect l="30510" t="17810" r="43914" b="41898"/>
          <a:stretch/>
        </p:blipFill>
        <p:spPr>
          <a:xfrm>
            <a:off x="8181975" y="2162175"/>
            <a:ext cx="3800493" cy="3371853"/>
          </a:xfrm>
          <a:prstGeom prst="rect">
            <a:avLst/>
          </a:prstGeom>
        </p:spPr>
      </p:pic>
    </p:spTree>
    <p:extLst>
      <p:ext uri="{BB962C8B-B14F-4D97-AF65-F5344CB8AC3E}">
        <p14:creationId xmlns:p14="http://schemas.microsoft.com/office/powerpoint/2010/main" val="38807091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9"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99240F0-BF2E-C741-0317-F207474433B3}"/>
              </a:ext>
            </a:extLst>
          </p:cNvPr>
          <p:cNvSpPr>
            <a:spLocks noGrp="1"/>
          </p:cNvSpPr>
          <p:nvPr>
            <p:ph type="title"/>
          </p:nvPr>
        </p:nvSpPr>
        <p:spPr>
          <a:xfrm>
            <a:off x="648930" y="629267"/>
            <a:ext cx="9252154" cy="1016654"/>
          </a:xfrm>
        </p:spPr>
        <p:txBody>
          <a:bodyPr>
            <a:normAutofit/>
          </a:bodyPr>
          <a:lstStyle/>
          <a:p>
            <a:r>
              <a:rPr lang="en-US">
                <a:solidFill>
                  <a:srgbClr val="EBEBEB"/>
                </a:solidFill>
              </a:rPr>
              <a:t>Procedure – Wireshark</a:t>
            </a:r>
          </a:p>
        </p:txBody>
      </p:sp>
      <p:sp useBgFill="1">
        <p:nvSpPr>
          <p:cNvPr id="20" name="Freeform: Shape 19">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Content Placeholder 2">
            <a:extLst>
              <a:ext uri="{FF2B5EF4-FFF2-40B4-BE49-F238E27FC236}">
                <a16:creationId xmlns:a16="http://schemas.microsoft.com/office/drawing/2014/main" id="{32DC58C0-7996-99AB-6D45-C4E3C2F79E8D}"/>
              </a:ext>
            </a:extLst>
          </p:cNvPr>
          <p:cNvSpPr>
            <a:spLocks noGrp="1"/>
          </p:cNvSpPr>
          <p:nvPr>
            <p:ph idx="1"/>
          </p:nvPr>
        </p:nvSpPr>
        <p:spPr>
          <a:xfrm>
            <a:off x="648931" y="2548281"/>
            <a:ext cx="5122606" cy="3658689"/>
          </a:xfrm>
        </p:spPr>
        <p:txBody>
          <a:bodyPr vert="horz" lIns="91440" tIns="45720" rIns="91440" bIns="45720" rtlCol="0">
            <a:normAutofit/>
          </a:bodyPr>
          <a:lstStyle/>
          <a:p>
            <a:pPr>
              <a:lnSpc>
                <a:spcPct val="90000"/>
              </a:lnSpc>
              <a:buClr>
                <a:srgbClr val="8AD0D6"/>
              </a:buClr>
            </a:pPr>
            <a:r>
              <a:rPr lang="en-US"/>
              <a:t>Using Wireshark, we can look through and check to verify that the </a:t>
            </a:r>
            <a:r>
              <a:rPr lang="en-US" err="1"/>
              <a:t>tcp</a:t>
            </a:r>
            <a:r>
              <a:rPr lang="en-US"/>
              <a:t> data is coming in through the network</a:t>
            </a:r>
          </a:p>
          <a:p>
            <a:pPr>
              <a:lnSpc>
                <a:spcPct val="90000"/>
              </a:lnSpc>
              <a:buClr>
                <a:srgbClr val="8AD0D6"/>
              </a:buClr>
            </a:pPr>
            <a:r>
              <a:rPr lang="en-US"/>
              <a:t>We can find the data by looking for the port we </a:t>
            </a:r>
            <a:r>
              <a:rPr lang="en-US" err="1"/>
              <a:t>SSHed</a:t>
            </a:r>
            <a:r>
              <a:rPr lang="en-US"/>
              <a:t> into (port 54000)</a:t>
            </a:r>
          </a:p>
          <a:p>
            <a:pPr>
              <a:lnSpc>
                <a:spcPct val="90000"/>
              </a:lnSpc>
              <a:buClr>
                <a:srgbClr val="8AD0D6"/>
              </a:buClr>
            </a:pPr>
            <a:r>
              <a:rPr lang="en-US"/>
              <a:t>We are also simultaneously recording this data are able to use the </a:t>
            </a:r>
            <a:r>
              <a:rPr lang="en-US" err="1"/>
              <a:t>pcap</a:t>
            </a:r>
            <a:r>
              <a:rPr lang="en-US"/>
              <a:t> file produced by Wireshark to further analyze and/or share the data we extracted later</a:t>
            </a:r>
          </a:p>
        </p:txBody>
      </p:sp>
      <p:pic>
        <p:nvPicPr>
          <p:cNvPr id="4" name="Picture 3" descr="A screenshot of a computer&#10;&#10;Description automatically generated">
            <a:extLst>
              <a:ext uri="{FF2B5EF4-FFF2-40B4-BE49-F238E27FC236}">
                <a16:creationId xmlns:a16="http://schemas.microsoft.com/office/drawing/2014/main" id="{395F1F41-AC3A-51F9-9DE9-C5418D793FB0}"/>
              </a:ext>
            </a:extLst>
          </p:cNvPr>
          <p:cNvPicPr>
            <a:picLocks noChangeAspect="1"/>
          </p:cNvPicPr>
          <p:nvPr/>
        </p:nvPicPr>
        <p:blipFill rotWithShape="1">
          <a:blip r:embed="rId2"/>
          <a:srcRect l="-379" t="742" r="34091" b="25046"/>
          <a:stretch/>
        </p:blipFill>
        <p:spPr>
          <a:xfrm>
            <a:off x="6091916" y="2822945"/>
            <a:ext cx="5451627" cy="3112689"/>
          </a:xfrm>
          <a:prstGeom prst="rect">
            <a:avLst/>
          </a:prstGeom>
          <a:effectLst/>
        </p:spPr>
      </p:pic>
    </p:spTree>
    <p:extLst>
      <p:ext uri="{BB962C8B-B14F-4D97-AF65-F5344CB8AC3E}">
        <p14:creationId xmlns:p14="http://schemas.microsoft.com/office/powerpoint/2010/main" val="2366946972"/>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8851C-20B6-659A-6680-197FA3E3862E}"/>
              </a:ext>
            </a:extLst>
          </p:cNvPr>
          <p:cNvSpPr>
            <a:spLocks noGrp="1"/>
          </p:cNvSpPr>
          <p:nvPr>
            <p:ph type="title"/>
          </p:nvPr>
        </p:nvSpPr>
        <p:spPr/>
        <p:txBody>
          <a:bodyPr/>
          <a:lstStyle/>
          <a:p>
            <a:r>
              <a:rPr lang="en-US"/>
              <a:t>Challenges</a:t>
            </a:r>
          </a:p>
        </p:txBody>
      </p:sp>
      <p:sp>
        <p:nvSpPr>
          <p:cNvPr id="3" name="Content Placeholder 2">
            <a:extLst>
              <a:ext uri="{FF2B5EF4-FFF2-40B4-BE49-F238E27FC236}">
                <a16:creationId xmlns:a16="http://schemas.microsoft.com/office/drawing/2014/main" id="{2285523F-23A1-E015-0575-5652AABAEE00}"/>
              </a:ext>
            </a:extLst>
          </p:cNvPr>
          <p:cNvSpPr>
            <a:spLocks noGrp="1"/>
          </p:cNvSpPr>
          <p:nvPr>
            <p:ph idx="1"/>
          </p:nvPr>
        </p:nvSpPr>
        <p:spPr>
          <a:xfrm>
            <a:off x="493712" y="1967193"/>
            <a:ext cx="4717441" cy="4195481"/>
          </a:xfrm>
        </p:spPr>
        <p:txBody>
          <a:bodyPr vert="horz" lIns="91440" tIns="45720" rIns="91440" bIns="45720" rtlCol="0" anchor="t">
            <a:normAutofit/>
          </a:bodyPr>
          <a:lstStyle/>
          <a:p>
            <a:pPr>
              <a:buClr>
                <a:srgbClr val="8AD0D6"/>
              </a:buClr>
            </a:pPr>
            <a:r>
              <a:rPr lang="en-US"/>
              <a:t>Thin wires were not reporting correct distances</a:t>
            </a:r>
          </a:p>
          <a:p>
            <a:pPr>
              <a:buClr>
                <a:srgbClr val="8AD0D6"/>
              </a:buClr>
            </a:pPr>
            <a:r>
              <a:rPr lang="en-US"/>
              <a:t>Fried multiple Arduinos</a:t>
            </a:r>
          </a:p>
          <a:p>
            <a:pPr>
              <a:buClr>
                <a:srgbClr val="8AD0D6"/>
              </a:buClr>
            </a:pPr>
            <a:r>
              <a:rPr lang="en-US"/>
              <a:t>Faulty ultrasonic sensors</a:t>
            </a:r>
          </a:p>
          <a:p>
            <a:pPr>
              <a:buClr>
                <a:srgbClr val="8AD0D6"/>
              </a:buClr>
            </a:pPr>
            <a:endParaRPr lang="en-US"/>
          </a:p>
        </p:txBody>
      </p:sp>
      <p:pic>
        <p:nvPicPr>
          <p:cNvPr id="6" name="Picture 5">
            <a:extLst>
              <a:ext uri="{FF2B5EF4-FFF2-40B4-BE49-F238E27FC236}">
                <a16:creationId xmlns:a16="http://schemas.microsoft.com/office/drawing/2014/main" id="{CC1E9AD0-5206-01DB-6865-2E4B87D16876}"/>
              </a:ext>
            </a:extLst>
          </p:cNvPr>
          <p:cNvPicPr>
            <a:picLocks noChangeAspect="1"/>
          </p:cNvPicPr>
          <p:nvPr/>
        </p:nvPicPr>
        <p:blipFill>
          <a:blip r:embed="rId2"/>
          <a:stretch>
            <a:fillRect/>
          </a:stretch>
        </p:blipFill>
        <p:spPr>
          <a:xfrm>
            <a:off x="4767262" y="1800225"/>
            <a:ext cx="6743700" cy="4286250"/>
          </a:xfrm>
          <a:prstGeom prst="rect">
            <a:avLst/>
          </a:prstGeom>
        </p:spPr>
      </p:pic>
    </p:spTree>
    <p:extLst>
      <p:ext uri="{BB962C8B-B14F-4D97-AF65-F5344CB8AC3E}">
        <p14:creationId xmlns:p14="http://schemas.microsoft.com/office/powerpoint/2010/main" val="19519671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Ion</vt:lpstr>
      <vt:lpstr>Ultrasonic Sensor Pilotless Vehicle</vt:lpstr>
      <vt:lpstr>Objectives</vt:lpstr>
      <vt:lpstr>Step</vt:lpstr>
      <vt:lpstr>Procedure - Raspberry Pi</vt:lpstr>
      <vt:lpstr>Procedure - Arduino</vt:lpstr>
      <vt:lpstr>Procedure - SSH</vt:lpstr>
      <vt:lpstr>Procedure – Hercules</vt:lpstr>
      <vt:lpstr>Procedure – Wireshark</vt:lpstr>
      <vt:lpstr>Challenges</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Ultrasonic Sensor Pilotless Vehicle</dc:title>
  <dc:creator>William Chu</dc:creator>
  <cp:revision>2</cp:revision>
  <dcterms:created xsi:type="dcterms:W3CDTF">2023-12-06T04:59:57Z</dcterms:created>
  <dcterms:modified xsi:type="dcterms:W3CDTF">2023-12-14T22:28:22Z</dcterms:modified>
</cp:coreProperties>
</file>

<file path=docProps/thumbnail.jpeg>
</file>